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ADFE2-CFED-48AB-807C-4CFD87BA07F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2A21-3D77-4140-9717-48EEDB3BAC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45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58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2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9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63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68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77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8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17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16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0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8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48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geometric-optics/geometric-optics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bending-light/latest/bending-light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bending-light/latest/bending-light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034" y="1051561"/>
            <a:ext cx="9875520" cy="5296988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Berlin Sans FB Demi" panose="020E0802020502020306" pitchFamily="34" charset="0"/>
              </a:rPr>
              <a:t>Atividades </a:t>
            </a:r>
            <a:r>
              <a:rPr lang="pt-BR" sz="40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4000" b="1" dirty="0" smtClean="0">
                <a:latin typeface="Berlin Sans FB Demi" panose="020E0802020502020306" pitchFamily="34" charset="0"/>
              </a:rPr>
              <a:t> sobre Óptica</a:t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4000" b="1" dirty="0" smtClean="0">
                <a:latin typeface="Berlin Sans FB Demi" panose="020E0802020502020306" pitchFamily="34" charset="0"/>
              </a:rPr>
              <a:t/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</a:t>
            </a:r>
            <a:r>
              <a:rPr lang="pt-BR" sz="3000" b="1" dirty="0" smtClean="0">
                <a:latin typeface="Berlin Sans FB Demi" panose="020E0802020502020306" pitchFamily="34" charset="0"/>
              </a:rPr>
              <a:t>Refração da Luz</a:t>
            </a:r>
            <a:r>
              <a:rPr lang="pt-BR" sz="4000" b="1" dirty="0" smtClean="0">
                <a:latin typeface="Berlin Sans FB Demi" panose="020E0802020502020306" pitchFamily="34" charset="0"/>
              </a:rPr>
              <a:t/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</a:t>
            </a:r>
            <a:r>
              <a:rPr lang="pt-BR" sz="3000" b="1" dirty="0" smtClean="0">
                <a:latin typeface="Berlin Sans FB Demi" panose="020E0802020502020306" pitchFamily="34" charset="0"/>
              </a:rPr>
              <a:t>Óptica </a:t>
            </a:r>
            <a:r>
              <a:rPr lang="pt-BR" sz="3000" b="1" dirty="0" err="1" smtClean="0">
                <a:latin typeface="Berlin Sans FB Demi" panose="020E0802020502020306" pitchFamily="34" charset="0"/>
              </a:rPr>
              <a:t>Geometrica</a:t>
            </a: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Deficiências da visão</a:t>
            </a: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endParaRPr lang="pt-BR" sz="3000" b="1" dirty="0">
              <a:latin typeface="Berlin Sans FB Demi" panose="020E0802020502020306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Utilizando a Lei de Snell, calcule o valor do índice de refração do material desconhecido B, considerando que o ângulo de incidência do feixe de luz com a normal é de 45 graus como mostra a figura abaixo.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Utilize a tabela trigonométrica do próximo slide.</a:t>
            </a: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65" y="1935859"/>
            <a:ext cx="9881036" cy="46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1494" y="-356144"/>
            <a:ext cx="4609011" cy="1325563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Arial Rounded MT Bold" panose="020F0704030504030204" pitchFamily="34" charset="0"/>
              </a:rPr>
              <a:t>Tabela Trigonométrica</a:t>
            </a:r>
            <a:endParaRPr lang="pt-BR" sz="3000" dirty="0">
              <a:latin typeface="Arial Rounded MT Bold" panose="020F07040305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06" y="607721"/>
            <a:ext cx="5516169" cy="60499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969419"/>
            <a:ext cx="5336725" cy="46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6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7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9238" y="1071155"/>
            <a:ext cx="110936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Os prismas A e B funcionam, respectivamente, como lentes: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convergente e opaca.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paca e divergente.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c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onvergente e divergente.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ivergente e convergente.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opaca e translúcida.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778" y="1828798"/>
            <a:ext cx="7878964" cy="37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Óptica Geométrica no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Geometric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Optics</a:t>
            </a:r>
            <a:r>
              <a:rPr lang="pt-BR" sz="3200" b="1" dirty="0" smtClean="0">
                <a:latin typeface="Berlin Sans FB Demi" panose="020E0802020502020306" pitchFamily="34" charset="0"/>
              </a:rPr>
              <a:t>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phet.colorado.edu/sims/geometric-optics/geometric-optics_en.html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689" y="1896396"/>
            <a:ext cx="7375803" cy="35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</a:rPr>
              <a:t>Raio de Luz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500" dirty="0" smtClean="0">
                <a:latin typeface="Adobe Garamond Pro Bold" panose="02020702060506020403" pitchFamily="18" charset="0"/>
              </a:rPr>
              <a:t>Linha orientada que representa a trajetória da luz.</a:t>
            </a:r>
            <a:r>
              <a:rPr lang="pt-BR" dirty="0" smtClean="0">
                <a:latin typeface="Adobe Garamond Pro Bold" panose="02020702060506020403" pitchFamily="18" charset="0"/>
              </a:rPr>
              <a:t/>
            </a:r>
            <a:br>
              <a:rPr lang="pt-BR" dirty="0" smtClean="0">
                <a:latin typeface="Adobe Garamond Pro Bold" panose="02020702060506020403" pitchFamily="18" charset="0"/>
              </a:rPr>
            </a:br>
            <a:r>
              <a:rPr lang="pt-BR" dirty="0" smtClean="0">
                <a:latin typeface="Adobe Garamond Pro Bold" panose="02020702060506020403" pitchFamily="18" charset="0"/>
              </a:rPr>
              <a:t/>
            </a:r>
            <a:br>
              <a:rPr lang="pt-BR" dirty="0" smtClean="0">
                <a:latin typeface="Adobe Garamond Pro Bold" panose="02020702060506020403" pitchFamily="18" charset="0"/>
              </a:rPr>
            </a:br>
            <a:r>
              <a:rPr lang="pt-BR" dirty="0" smtClean="0">
                <a:latin typeface="Adobe Garamond Pro Bold" panose="02020702060506020403" pitchFamily="18" charset="0"/>
              </a:rPr>
              <a:t>Podem ser:</a:t>
            </a:r>
          </a:p>
          <a:p>
            <a:r>
              <a:rPr lang="pt-BR" sz="4000" dirty="0" smtClean="0">
                <a:latin typeface="Adobe Garamond Pro Bold" panose="02020702060506020403" pitchFamily="18" charset="0"/>
              </a:rPr>
              <a:t>Divergentes.</a:t>
            </a:r>
          </a:p>
          <a:p>
            <a:r>
              <a:rPr lang="pt-BR" sz="4000" dirty="0" smtClean="0">
                <a:latin typeface="Adobe Garamond Pro Bold" panose="02020702060506020403" pitchFamily="18" charset="0"/>
              </a:rPr>
              <a:t>Convergentes.</a:t>
            </a:r>
          </a:p>
          <a:p>
            <a:r>
              <a:rPr lang="pt-BR" sz="4000" dirty="0" smtClean="0">
                <a:latin typeface="Adobe Garamond Pro Bold" panose="02020702060506020403" pitchFamily="18" charset="0"/>
              </a:rPr>
              <a:t>Paralelos</a:t>
            </a:r>
            <a:endParaRPr lang="pt-BR" sz="4000" dirty="0"/>
          </a:p>
        </p:txBody>
      </p:sp>
      <p:pic>
        <p:nvPicPr>
          <p:cNvPr id="9218" name="Picture 2" descr="http://www.sobiologia.com.br/figuras/oitava_serie/lu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865365"/>
            <a:ext cx="7017957" cy="331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</a:rPr>
              <a:t>Divergentes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4" name="Picture 4" descr="http://1.bp.blogspot.com/-4NHbOjxRvw0/UGZkEFuTTWI/AAAAAAAABP0/SYfibmTYiww/s1600/Sem+T%C3%ADtul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21" y="2074265"/>
            <a:ext cx="5781586" cy="389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1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</a:rPr>
              <a:t>Convergentes</a:t>
            </a:r>
            <a:endParaRPr lang="pt-BR" dirty="0"/>
          </a:p>
        </p:txBody>
      </p:sp>
      <p:pic>
        <p:nvPicPr>
          <p:cNvPr id="4" name="Picture 2" descr="http://cepa.if.usp.br/e-fisica/imagens/otica/basico/cap08/fig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1" y="1842524"/>
            <a:ext cx="5279310" cy="26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2.bp.blogspot.com/-k_fS9FCWEtc/UUnL29JMEaI/AAAAAAAAAXI/KcWg-kijFPE/s1600/lup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61" y="1690688"/>
            <a:ext cx="6400939" cy="299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</a:rPr>
              <a:t>Paralelos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6" name="Picture 4" descr="http://www.cultura.ufpa.br/petfisica/conexaofisica/optica/img_optica_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94" y="2588654"/>
            <a:ext cx="7638619" cy="295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7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8" name="Picture 4" descr="http://1.bp.blogspot.com/-OxfE5Z78sdo/TjhNYP2rESI/AAAAAAAAaPE/DXPL4IR1FN4/s1600/feix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" y="1737950"/>
            <a:ext cx="11589957" cy="423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dobe Garamond Pro Bold" panose="02020702060506020403" pitchFamily="18" charset="0"/>
              </a:rPr>
              <a:t>Meios transparentes, translúcidos e opacos.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http://cursa.ihmc.us/rid=1LHTX219B-8HKCQG-1VMW/opacos%20translucidos%20y%20opa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4" y="1555939"/>
            <a:ext cx="11395215" cy="412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a Refração da luz e Lei de Snell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Bending</a:t>
            </a:r>
            <a:r>
              <a:rPr lang="pt-BR" sz="3200" b="1" dirty="0" smtClean="0">
                <a:latin typeface="Berlin Sans FB Demi" panose="020E0802020502020306" pitchFamily="34" charset="0"/>
              </a:rPr>
              <a:t> Light”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20526"/>
            <a:ext cx="9432501" cy="1655762"/>
          </a:xfrm>
        </p:spPr>
        <p:txBody>
          <a:bodyPr/>
          <a:lstStyle/>
          <a:p>
            <a:r>
              <a:rPr lang="pt-BR" b="1" dirty="0"/>
              <a:t>Disponível em: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phet.colorado.edu/sims/html/bending-light/latest/bending-light_en.html</a:t>
            </a:r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514" y="1866150"/>
            <a:ext cx="7227026" cy="35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8" name="Picture 6" descr="http://images.slideplayer.com.br/3/1271742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s://encrypted-tbn3.gstatic.com/images?q=tbn:ANd9GcTWuVMOu9lEBmhFxRMCF35VqAHe5yj19f66-bql2venVVtCAN2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331551" y="57348"/>
            <a:ext cx="562756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4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Independência dos raios de luz</a:t>
            </a:r>
            <a:endParaRPr lang="pt-BR" sz="34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45334" y="1317148"/>
            <a:ext cx="589251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No cruzamento de dois raios de luz, </a:t>
            </a:r>
            <a:br>
              <a:rPr lang="pt-BR" sz="3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pt-BR" sz="3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cada raio segue sua trajetória, </a:t>
            </a:r>
            <a:br>
              <a:rPr lang="pt-BR" sz="3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pt-BR" sz="3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independente da presença do outro</a:t>
            </a:r>
            <a:endParaRPr lang="pt-BR" sz="3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G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eometric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Optics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 o que acontece com o tamanho e a posição da imagem (indicada na seta verde) quando alteramos o valor do raio de curvatura da lente (indicado na seta vermelha)?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28" y="2310320"/>
            <a:ext cx="6033542" cy="40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G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eometric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Optics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 o que acontece com o tamanho e a posição da imagem quando alteramos o valor do índice de refração da lente (indicado na seta vermelha)?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182" y="1941744"/>
            <a:ext cx="6965633" cy="44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As duas imagem abaixo foram retiradas do OA 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G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eometric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Optics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”. Os valores de raio de curvatura e índice de refração da lente são iguais nos dois casos. A única diferença é o diâmetro da lente. Explique o que aconteceu com a imagem da estrela quando alteramos o diâmetro da lente.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00" y="2436694"/>
            <a:ext cx="5390469" cy="394600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2436694"/>
            <a:ext cx="5554572" cy="39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Quando um feixe de luz passa por outro ele não sofre desvio. Isso é explicado, na óptica, pela:</a:t>
            </a:r>
          </a:p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a) refração da luz.</a:t>
            </a:r>
            <a:b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b) reflexão da luz.</a:t>
            </a:r>
            <a:b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c) independência dos raios luminosos.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d) difração luminosa.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453" y="3050882"/>
            <a:ext cx="6313670" cy="326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> sobre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Miopia e Hipermetropia (Lentes)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Bending</a:t>
            </a:r>
            <a:r>
              <a:rPr lang="pt-BR" sz="3200" b="1" dirty="0" smtClean="0">
                <a:latin typeface="Berlin Sans FB Demi" panose="020E0802020502020306" pitchFamily="34" charset="0"/>
              </a:rPr>
              <a:t> Light”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20526"/>
            <a:ext cx="9432501" cy="1655762"/>
          </a:xfrm>
        </p:spPr>
        <p:txBody>
          <a:bodyPr/>
          <a:lstStyle/>
          <a:p>
            <a:r>
              <a:rPr lang="pt-BR" b="1" dirty="0"/>
              <a:t>Disponível em: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phet.colorado.edu/sims/html/bending-light/latest/bending-light_en.html</a:t>
            </a:r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514" y="1866150"/>
            <a:ext cx="7227026" cy="35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708" cy="6858000"/>
          </a:xfrm>
        </p:spPr>
      </p:pic>
    </p:spTree>
    <p:extLst>
      <p:ext uri="{BB962C8B-B14F-4D97-AF65-F5344CB8AC3E}">
        <p14:creationId xmlns:p14="http://schemas.microsoft.com/office/powerpoint/2010/main" val="42296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4018" y="166255"/>
            <a:ext cx="11907982" cy="3519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Cristalino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Lente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convergente, gelatinosa e elástica, de distância focal variável que, através da variação dos músculos ciliares focaliza na retina a luz que sai do objeto e que entra no olho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Íris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 circular e opaca que dá cor ao olho. Tem uma abertura central, a pupila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Pupila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Abertura circular da íris por onde a luz entra no olho. Seu diâmetro é variável pois controla a entrada da luz, sendo menor no claro e maior no escuro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Retina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Composta de células sensíveis à luz (cones e bastonetes), onde se formam as imagens que são transformadas em sinais nervosos e que são transmitidas ao cérebro pelo nervo óptico.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02" y="4101886"/>
            <a:ext cx="5829607" cy="21142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740" y="3200400"/>
            <a:ext cx="5155077" cy="360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Olho humano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6" y="1825625"/>
            <a:ext cx="8160456" cy="362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9065" y="875213"/>
                <a:ext cx="1081386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No OA “</a:t>
                </a:r>
                <a:r>
                  <a:rPr lang="pt-BR" sz="2500" dirty="0" err="1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Bending</a:t>
                </a: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 Light” altere o valor do comprimento de onda (indicado na seta preta) e observe o que acontece com a </a:t>
                </a:r>
                <a:r>
                  <a:rPr lang="pt-BR" sz="2500" dirty="0" err="1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 sua cor. Qual a relação que existe entre este fenômeno e a fórmula </a:t>
                </a:r>
                <a14:m>
                  <m:oMath xmlns:m="http://schemas.openxmlformats.org/officeDocument/2006/math">
                    <m:r>
                      <a:rPr lang="pt-B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m:rPr>
                        <m:nor/>
                      </m:rPr>
                      <a:rPr lang="pt-BR" sz="25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l-GR" sz="2400" b="1" dirty="0">
                        <a:latin typeface="Arial Narrow" panose="020B0606020202030204" pitchFamily="34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pt-BR" sz="2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r>
                      <a:rPr lang="pt-B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? Explique </a:t>
                </a:r>
                <a:endParaRPr lang="pt-BR" sz="2500" dirty="0"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065" y="875213"/>
                <a:ext cx="10813869" cy="4351338"/>
              </a:xfrm>
              <a:blipFill>
                <a:blip r:embed="rId2"/>
                <a:stretch>
                  <a:fillRect l="-902" t="-1964" r="-1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2" y="2076994"/>
            <a:ext cx="8112108" cy="44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7906"/>
            <a:ext cx="10115431" cy="44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84" y="1276365"/>
            <a:ext cx="8996227" cy="402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29" y="1156448"/>
            <a:ext cx="11919742" cy="40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339" y="1479176"/>
            <a:ext cx="5958965" cy="390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65" y="1144523"/>
            <a:ext cx="9751015" cy="47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27434" cy="347472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4720"/>
            <a:ext cx="12192000" cy="33787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49" y="79936"/>
            <a:ext cx="3727357" cy="5703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49" y="3586284"/>
            <a:ext cx="4577804" cy="5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Bending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Light” foram colocadas duas lentes (A e B) como mostra a imagem abaixo. As lentes A e B se comportam, respectivamente, como lentes: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Cilíndrica e Divergente.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Divergente e Convergente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Convergente e Divergente </a:t>
            </a: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Convergente e Cilíndrica.</a:t>
            </a: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686" y="1810119"/>
            <a:ext cx="6466114" cy="35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cristalino é uma lente natural,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gelatinosa e elástica, de distância focal variável que, através da variação dos músculos ciliares focaliza na retina a luz que sai do objeto e que entra no olho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Essa lente natural que temos em nossos olhos é melhor representada por qual das lentes abaixo?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20" y="2466500"/>
            <a:ext cx="4116504" cy="221409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663" y="2470283"/>
            <a:ext cx="3448594" cy="215537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820" y="4602092"/>
            <a:ext cx="3910474" cy="208628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115" y="4625654"/>
            <a:ext cx="3700142" cy="206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uma adaptação,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Bending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Light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”, de feixes de luz entrando em um olho humano. Repare que a imagem está focalizada à frente da retina. Assim, esse olho: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não deve ter nem miopia nem hipermetropia.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ter miopia.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ter hipermetropia.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Nenhuma das alternativas anteriores.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14" y="3993035"/>
            <a:ext cx="7149737" cy="246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uma adaptação,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Bending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Light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”, da correção da visão do olho da questão anterior. A lente de correção para essa deficiência: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ser convergente.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ser divergente.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p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ode ser tanto convergente quanto divergente.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ser cilíndrica.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1" y="3760518"/>
            <a:ext cx="72294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Explique por que a intensidade e a velocidade da luz são alteradas quando passam por dois meios com refringências distintas (como acontece na situação representada na figura abaixo).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669" y="2101118"/>
            <a:ext cx="7755664" cy="44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5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A partir da representação vista na questão anterior, o que acontecerá com o ponto focal se deslocarmos a “lente corretiva” para os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lados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aproximando e distanciando do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olho (como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mostram as setas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verdes)?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Simule a situação utilizando o OA 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Bending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Light”. </a:t>
            </a:r>
          </a:p>
          <a:p>
            <a:pPr marL="0" indent="0">
              <a:buNone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749" y="2220686"/>
            <a:ext cx="7986282" cy="32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uma adaptação,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Bending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Light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”, de feixes de luz entrando em um olho humano. Repare que a imagem está focalizada atrás da retina. Assim, esse olho: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não deve ter nem miopia nem hipermetropia.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ter miopia.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ter hipermetropia.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Nenhuma das alternativas anteriores.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755" y="4015242"/>
            <a:ext cx="71818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7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uma adaptação,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Bending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Light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”, da correção da visão do olho da questão anterior. A lente de correção para essa deficiência: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ser convergente.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ser divergente.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p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ode ser tanto convergente quanto divergente.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ser cilíndrica.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756" y="4065318"/>
            <a:ext cx="63722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8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A partir da representação vista na questão anterior, o que acontecerá com o ponto focal se deslocarmos a “lente corretiva” para os lados aproximando e distanciando do olho (como mostram as setas verdes)? Simule a situação utilizando o OA 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Bending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Light”. </a:t>
            </a:r>
          </a:p>
          <a:p>
            <a:pPr marL="0" indent="0">
              <a:buNone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238" y="2307363"/>
            <a:ext cx="7700523" cy="27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Bending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Light” altere o valor do índice de refração (indicado na seta vermelha) e observe o que acontece com o ângulo da luz refratada com a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normal (linha pontilhada e vertical)? 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165" y="1958033"/>
            <a:ext cx="8033128" cy="38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figura abaixo mostra o percurso que a luz (linha azul) faz ao passar por quatro meios materiais distintos. De acordo com o que foi observado, podemos dizer que a relação correta entre os índices de refração (n1, n2, n3 e n4) é: 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n1 = n2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n2 &lt; n3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n3 = n4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n2 = n4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n1 &lt; n2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188" y="2051093"/>
            <a:ext cx="6423777" cy="35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353" y="721217"/>
            <a:ext cx="10515600" cy="13172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dobe Garamond Pro Bold" panose="02020702060506020403" pitchFamily="18" charset="0"/>
              </a:rPr>
              <a:t>Refração da luz </a:t>
            </a:r>
            <a:br>
              <a:rPr lang="pt-BR" dirty="0" smtClean="0">
                <a:latin typeface="Adobe Garamond Pro Bold" panose="02020702060506020403" pitchFamily="18" charset="0"/>
              </a:rPr>
            </a:br>
            <a:r>
              <a:rPr lang="pt-BR" sz="28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Chamamos </a:t>
            </a:r>
            <a:r>
              <a:rPr lang="pt-BR" sz="28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de refração da luz o fenômeno em que ela é transmitida de um meio para outro diferente.</a:t>
            </a:r>
            <a:br>
              <a:rPr lang="pt-BR" sz="28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pt-BR" sz="28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Nesta mudança de meios a frequência da onda luminosa não é alterada, embora sua velocidade e o seu comprimento de onda sejam.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32" name="Picture 12" descr="http://www.sofisica.com.br/conteudos/Otica/Refracaodaluz/imagens/le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4" y="2274307"/>
            <a:ext cx="6533346" cy="43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261" y="2382044"/>
            <a:ext cx="4229100" cy="16192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928" y="4770041"/>
            <a:ext cx="36290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Utilizando a Lei de Snell, calcule o valor do índice de refração do material desconhecido A, considerando que o ângulo de incidência do feixe de luz com a normal é de 30 graus como mostra a figura abaixo. Utilize a tabela trigonométrica do próximo slide.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7190"/>
            <a:ext cx="10408920" cy="45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1494" y="-356144"/>
            <a:ext cx="4609011" cy="1325563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Arial Rounded MT Bold" panose="020F0704030504030204" pitchFamily="34" charset="0"/>
              </a:rPr>
              <a:t>Tabela Trigonométrica</a:t>
            </a:r>
            <a:endParaRPr lang="pt-BR" sz="3000" dirty="0">
              <a:latin typeface="Arial Rounded MT Bold" panose="020F07040305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06" y="607721"/>
            <a:ext cx="5516169" cy="60499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969419"/>
            <a:ext cx="5336725" cy="46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05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1126</Words>
  <Application>Microsoft Office PowerPoint</Application>
  <PresentationFormat>Widescreen</PresentationFormat>
  <Paragraphs>98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5" baseType="lpstr">
      <vt:lpstr>Adobe Devanagari</vt:lpstr>
      <vt:lpstr>Adobe Garamond Pro Bold</vt:lpstr>
      <vt:lpstr>Arial</vt:lpstr>
      <vt:lpstr>Arial Narrow</vt:lpstr>
      <vt:lpstr>Arial Rounded MT Bold</vt:lpstr>
      <vt:lpstr>Berlin Sans FB Demi</vt:lpstr>
      <vt:lpstr>Britannic Bold</vt:lpstr>
      <vt:lpstr>Calibri</vt:lpstr>
      <vt:lpstr>Calibri Light</vt:lpstr>
      <vt:lpstr>Cambria Math</vt:lpstr>
      <vt:lpstr>Times New Roman</vt:lpstr>
      <vt:lpstr>Tema do Office</vt:lpstr>
      <vt:lpstr>Atividades PhET sobre Óptica  - Refração da Luz - Óptica Geometrica - Deficiências da visão    </vt:lpstr>
      <vt:lpstr>Atividade PHet sobre a Refração da luz e Lei de Snell utilizando o OA “Bending Light”</vt:lpstr>
      <vt:lpstr>Questão 1</vt:lpstr>
      <vt:lpstr>Questão 2</vt:lpstr>
      <vt:lpstr>Questão 3</vt:lpstr>
      <vt:lpstr>Questão 4</vt:lpstr>
      <vt:lpstr>Refração da luz  Chamamos de refração da luz o fenômeno em que ela é transmitida de um meio para outro diferente. Nesta mudança de meios a frequência da onda luminosa não é alterada, embora sua velocidade e o seu comprimento de onda sejam. </vt:lpstr>
      <vt:lpstr>Questão 5</vt:lpstr>
      <vt:lpstr>Tabela Trigonométrica</vt:lpstr>
      <vt:lpstr>Questão 6</vt:lpstr>
      <vt:lpstr>Tabela Trigonométrica</vt:lpstr>
      <vt:lpstr>Questão 7</vt:lpstr>
      <vt:lpstr>Atividade PHet sobre Óptica Geométrica no OA “Geometric Optics”</vt:lpstr>
      <vt:lpstr>Raio de Luz</vt:lpstr>
      <vt:lpstr>Divergentes</vt:lpstr>
      <vt:lpstr>Convergentes</vt:lpstr>
      <vt:lpstr>Paralelos</vt:lpstr>
      <vt:lpstr>Apresentação do PowerPoint</vt:lpstr>
      <vt:lpstr>Meios transparentes, translúcidos e opacos.</vt:lpstr>
      <vt:lpstr>Apresentação do PowerPoint</vt:lpstr>
      <vt:lpstr>Apresentação do PowerPoint</vt:lpstr>
      <vt:lpstr>Questão 1</vt:lpstr>
      <vt:lpstr>Questão 2</vt:lpstr>
      <vt:lpstr>Questão 3</vt:lpstr>
      <vt:lpstr>Questão 4</vt:lpstr>
      <vt:lpstr>Atividade Phet sobre  Miopia e Hipermetropia (Lentes) utilizando o OA “Bending Light”</vt:lpstr>
      <vt:lpstr>Apresentação do PowerPoint</vt:lpstr>
      <vt:lpstr>Apresentação do PowerPoint</vt:lpstr>
      <vt:lpstr>Olho humano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Questão 1</vt:lpstr>
      <vt:lpstr>Questão 2</vt:lpstr>
      <vt:lpstr>Questão 3</vt:lpstr>
      <vt:lpstr>Questão 4</vt:lpstr>
      <vt:lpstr>Questão 5</vt:lpstr>
      <vt:lpstr>Questão 6</vt:lpstr>
      <vt:lpstr>Questão 7</vt:lpstr>
      <vt:lpstr>Questão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 PhET sobre  Eletrodinâmica</dc:title>
  <dc:creator>Osmar Cavalcante</dc:creator>
  <cp:lastModifiedBy>Osmar Cavalcante</cp:lastModifiedBy>
  <cp:revision>9</cp:revision>
  <dcterms:created xsi:type="dcterms:W3CDTF">2018-10-17T13:57:26Z</dcterms:created>
  <dcterms:modified xsi:type="dcterms:W3CDTF">2018-10-23T12:13:30Z</dcterms:modified>
</cp:coreProperties>
</file>